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8288000" cy="10287000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Anton" panose="020B0604020202020204" charset="0"/>
      <p:regular r:id="rId38"/>
    </p:embeddedFont>
    <p:embeddedFont>
      <p:font typeface="Canva Sans Bold" panose="020B0604020202020204" charset="0"/>
      <p:regular r:id="rId39"/>
    </p:embeddedFont>
    <p:embeddedFont>
      <p:font typeface="Canva Sans" panose="020B0604020202020204" charset="0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3.svg>
</file>

<file path=ppt/media/image4.png>
</file>

<file path=ppt/media/image5.jpeg>
</file>

<file path=ppt/media/image5.svg>
</file>

<file path=ppt/media/image6.png>
</file>

<file path=ppt/media/image7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cs.google.com/forms/d/e/1FAIpQLSfZJgxt2jPRLGieOZb3cN5hHizyzFqMQUY83jBjEnrtKfgYtg/viewform?usp=dialog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9" t="-334" b="-334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13313735" cy="5325494"/>
          </a:xfrm>
          <a:custGeom>
            <a:avLst/>
            <a:gdLst/>
            <a:ahLst/>
            <a:cxnLst/>
            <a:rect l="l" t="t" r="r" b="b"/>
            <a:pathLst>
              <a:path w="13313735" h="5325494">
                <a:moveTo>
                  <a:pt x="0" y="0"/>
                </a:moveTo>
                <a:lnTo>
                  <a:pt x="13313736" y="0"/>
                </a:lnTo>
                <a:lnTo>
                  <a:pt x="13313736" y="5325494"/>
                </a:lnTo>
                <a:lnTo>
                  <a:pt x="0" y="5325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92901" y="3730499"/>
            <a:ext cx="14302199" cy="2826002"/>
            <a:chOff x="0" y="0"/>
            <a:chExt cx="19069598" cy="3768003"/>
          </a:xfrm>
        </p:grpSpPr>
        <p:sp>
          <p:nvSpPr>
            <p:cNvPr id="4" name="TextBox 4"/>
            <p:cNvSpPr txBox="1"/>
            <p:nvPr/>
          </p:nvSpPr>
          <p:spPr>
            <a:xfrm>
              <a:off x="0" y="257175"/>
              <a:ext cx="19069598" cy="2418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3199"/>
                </a:lnSpc>
              </a:pPr>
              <a:r>
                <a:rPr lang="en-US" sz="13199">
                  <a:solidFill>
                    <a:srgbClr val="EEA428"/>
                  </a:solidFill>
                  <a:latin typeface="Anton"/>
                  <a:ea typeface="Anton"/>
                  <a:cs typeface="Anton"/>
                  <a:sym typeface="Anton"/>
                </a:rPr>
                <a:t>SECOND SECTION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909483"/>
              <a:ext cx="19069598" cy="858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090603" y="787871"/>
            <a:ext cx="11187872" cy="8711258"/>
            <a:chOff x="0" y="0"/>
            <a:chExt cx="1208552" cy="9410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8552" cy="941020"/>
            </a:xfrm>
            <a:custGeom>
              <a:avLst/>
              <a:gdLst/>
              <a:ahLst/>
              <a:cxnLst/>
              <a:rect l="l" t="t" r="r" b="b"/>
              <a:pathLst>
                <a:path w="1208552" h="941020">
                  <a:moveTo>
                    <a:pt x="39444" y="0"/>
                  </a:moveTo>
                  <a:lnTo>
                    <a:pt x="1169109" y="0"/>
                  </a:lnTo>
                  <a:cubicBezTo>
                    <a:pt x="1190893" y="0"/>
                    <a:pt x="1208552" y="17659"/>
                    <a:pt x="1208552" y="39444"/>
                  </a:cubicBezTo>
                  <a:lnTo>
                    <a:pt x="1208552" y="901576"/>
                  </a:lnTo>
                  <a:cubicBezTo>
                    <a:pt x="1208552" y="923360"/>
                    <a:pt x="1190893" y="941020"/>
                    <a:pt x="1169109" y="941020"/>
                  </a:cubicBezTo>
                  <a:lnTo>
                    <a:pt x="39444" y="941020"/>
                  </a:lnTo>
                  <a:cubicBezTo>
                    <a:pt x="17659" y="941020"/>
                    <a:pt x="0" y="923360"/>
                    <a:pt x="0" y="901576"/>
                  </a:cubicBezTo>
                  <a:lnTo>
                    <a:pt x="0" y="39444"/>
                  </a:lnTo>
                  <a:cubicBezTo>
                    <a:pt x="0" y="17659"/>
                    <a:pt x="17659" y="0"/>
                    <a:pt x="39444" y="0"/>
                  </a:cubicBezTo>
                  <a:close/>
                </a:path>
              </a:pathLst>
            </a:custGeom>
            <a:blipFill>
              <a:blip r:embed="rId2"/>
              <a:stretch>
                <a:fillRect l="-4747" r="-474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992596"/>
            <a:ext cx="4936097" cy="6644734"/>
            <a:chOff x="0" y="0"/>
            <a:chExt cx="6581463" cy="8859645"/>
          </a:xfrm>
        </p:grpSpPr>
        <p:sp>
          <p:nvSpPr>
            <p:cNvPr id="5" name="TextBox 5"/>
            <p:cNvSpPr txBox="1"/>
            <p:nvPr/>
          </p:nvSpPr>
          <p:spPr>
            <a:xfrm>
              <a:off x="0" y="47625"/>
              <a:ext cx="6581463" cy="78485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839"/>
                </a:lnSpc>
              </a:pPr>
              <a:r>
                <a:rPr lang="en-US" sz="5308" b="1" u="none">
                  <a:solidFill>
                    <a:srgbClr val="FFA63C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When the user clicks the button for second section, he will</a:t>
              </a:r>
            </a:p>
            <a:p>
              <a:pPr marL="0" lvl="0" indent="0" algn="l">
                <a:lnSpc>
                  <a:spcPts val="5839"/>
                </a:lnSpc>
              </a:pPr>
              <a:r>
                <a:rPr lang="en-US" sz="5308" b="1" u="none">
                  <a:solidFill>
                    <a:srgbClr val="FFA63C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be prompted to make his account.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8321166"/>
              <a:ext cx="6533631" cy="5384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7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139238" y="4652327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028700" y="2358516"/>
            <a:ext cx="4936097" cy="5912895"/>
            <a:chOff x="0" y="0"/>
            <a:chExt cx="6581463" cy="7883860"/>
          </a:xfrm>
        </p:grpSpPr>
        <p:sp>
          <p:nvSpPr>
            <p:cNvPr id="5" name="TextBox 5"/>
            <p:cNvSpPr txBox="1"/>
            <p:nvPr/>
          </p:nvSpPr>
          <p:spPr>
            <a:xfrm>
              <a:off x="0" y="47625"/>
              <a:ext cx="6581463" cy="6872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839"/>
                </a:lnSpc>
              </a:pPr>
              <a:r>
                <a:rPr lang="en-US" sz="5308" b="1" u="none">
                  <a:solidFill>
                    <a:srgbClr val="FFA63C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When the user clicks “Create Account”, he will be directed to another webpage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345381"/>
              <a:ext cx="6533631" cy="5384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7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139238" y="4652327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671" y="787871"/>
            <a:ext cx="12287329" cy="839422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2265998" y="1028700"/>
            <a:ext cx="13681667" cy="2096940"/>
            <a:chOff x="0" y="0"/>
            <a:chExt cx="18242223" cy="2795920"/>
          </a:xfrm>
        </p:grpSpPr>
        <p:sp>
          <p:nvSpPr>
            <p:cNvPr id="4" name="TextBox 4"/>
            <p:cNvSpPr txBox="1"/>
            <p:nvPr/>
          </p:nvSpPr>
          <p:spPr>
            <a:xfrm>
              <a:off x="0" y="47625"/>
              <a:ext cx="18242223" cy="18518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433"/>
                </a:lnSpc>
              </a:pPr>
              <a:r>
                <a:rPr lang="en-US" sz="4939" b="1" u="none">
                  <a:solidFill>
                    <a:srgbClr val="FFA63C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When the user clicks “Calculate Budget”, his budget will be calculated.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291583"/>
              <a:ext cx="18109646" cy="5043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37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39238" y="4652327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10" y="3304106"/>
            <a:ext cx="16447696" cy="641139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13313735" cy="5325494"/>
          </a:xfrm>
          <a:custGeom>
            <a:avLst/>
            <a:gdLst/>
            <a:ahLst/>
            <a:cxnLst/>
            <a:rect l="l" t="t" r="r" b="b"/>
            <a:pathLst>
              <a:path w="13313735" h="5325494">
                <a:moveTo>
                  <a:pt x="0" y="0"/>
                </a:moveTo>
                <a:lnTo>
                  <a:pt x="13313736" y="0"/>
                </a:lnTo>
                <a:lnTo>
                  <a:pt x="13313736" y="5325494"/>
                </a:lnTo>
                <a:lnTo>
                  <a:pt x="0" y="5325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92901" y="3843610"/>
            <a:ext cx="14302199" cy="3334568"/>
            <a:chOff x="0" y="0"/>
            <a:chExt cx="19069598" cy="4446091"/>
          </a:xfrm>
        </p:grpSpPr>
        <p:sp>
          <p:nvSpPr>
            <p:cNvPr id="4" name="TextBox 4"/>
            <p:cNvSpPr txBox="1"/>
            <p:nvPr/>
          </p:nvSpPr>
          <p:spPr>
            <a:xfrm>
              <a:off x="0" y="161925"/>
              <a:ext cx="19069598" cy="31920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034"/>
                </a:lnSpc>
              </a:pPr>
              <a:r>
                <a:rPr lang="en-US" sz="9034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FUTURE IMPLEMENTATIONS FOR THIS SECTION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587571"/>
              <a:ext cx="19069598" cy="858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2173" y="1890077"/>
            <a:ext cx="17739738" cy="6421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1. Income Section: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Monthly/Weekly Income: A place to input your primary sources of income (e.g., salary, freelance work, side gigs).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Other Income: Space for irregular income like gifts, bonuses, or passive income.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Total Income: Automatically calculates total income for the period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428115"/>
            <a:ext cx="17259300" cy="7345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2. Expense Categories: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Fixed Expenses: Monthly recurring expenses, such as rent/mortgage, utilities, insurance, and subscriptions.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Variable Expenses: Expenses that change month-to-month, such as groceries, entertainment, and dining out.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Savings/Investments: Budgeting for future savings, retirement, and investments.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Debt Repayment: Tracking loan or credit card payments.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4350" y="2352040"/>
            <a:ext cx="17513650" cy="549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3. Budgeted vs Actual Comparison: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Budgeted Amount: Set a budget for each category (e.g., $300 for groceries).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Actual Amount: Track the actual spending for each category.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Variance: Compare budgeted vs. actual to see if you're on track. Highlight overages or savings.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4350" y="1828197"/>
            <a:ext cx="17259300" cy="6525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78"/>
              </a:lnSpc>
              <a:spcBef>
                <a:spcPct val="0"/>
              </a:spcBef>
            </a:pPr>
            <a:r>
              <a:rPr lang="en-US" sz="5270" dirty="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4. Summary and Analysis</a:t>
            </a:r>
          </a:p>
          <a:p>
            <a:pPr marL="1137859" lvl="1" indent="-568930" algn="l">
              <a:lnSpc>
                <a:spcPts val="7378"/>
              </a:lnSpc>
              <a:buFont typeface="Arial"/>
              <a:buChar char="•"/>
            </a:pPr>
            <a:r>
              <a:rPr lang="en-US" sz="5270" dirty="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Income vs Expenses: A section that shows whether you're living within your means (income - expenses).</a:t>
            </a:r>
          </a:p>
          <a:p>
            <a:pPr marL="1137859" lvl="1" indent="-568930" algn="l">
              <a:lnSpc>
                <a:spcPts val="7378"/>
              </a:lnSpc>
              <a:buFont typeface="Arial"/>
              <a:buChar char="•"/>
            </a:pPr>
            <a:r>
              <a:rPr lang="en-US" sz="5270" dirty="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Savings: Track how much you're saving each month and whether you're hitting your savings goals.</a:t>
            </a:r>
          </a:p>
          <a:p>
            <a:pPr marL="1137859" lvl="1" indent="-568930" algn="l">
              <a:lnSpc>
                <a:spcPts val="7378"/>
              </a:lnSpc>
              <a:buFont typeface="Arial"/>
              <a:buChar char="•"/>
            </a:pPr>
            <a:r>
              <a:rPr lang="en-US" sz="5270" dirty="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Trends and Insights: Graphs or charts to visualize spending habits over time and identify areas for improvement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030834"/>
            <a:ext cx="16736160" cy="6120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92"/>
              </a:lnSpc>
              <a:spcBef>
                <a:spcPct val="0"/>
              </a:spcBef>
            </a:pPr>
            <a:r>
              <a:rPr lang="en-US" sz="578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5. Security and Privacy Features</a:t>
            </a:r>
          </a:p>
          <a:p>
            <a:pPr marL="1248052" lvl="1" indent="-624026" algn="l">
              <a:lnSpc>
                <a:spcPts val="8092"/>
              </a:lnSpc>
              <a:buFont typeface="Arial"/>
              <a:buChar char="•"/>
            </a:pPr>
            <a:r>
              <a:rPr lang="en-US" sz="578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Password Protection: Ensure your tracker is password-protected or encrypted for added security.</a:t>
            </a:r>
          </a:p>
          <a:p>
            <a:pPr marL="1248052" lvl="1" indent="-624026" algn="l">
              <a:lnSpc>
                <a:spcPts val="8092"/>
              </a:lnSpc>
              <a:buFont typeface="Arial"/>
              <a:buChar char="•"/>
            </a:pPr>
            <a:r>
              <a:rPr lang="en-US" sz="578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Data Backup: Back up your data to the cloud in case of device failure.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38200" y="3114609"/>
            <a:ext cx="16230600" cy="4009292"/>
            <a:chOff x="0" y="0"/>
            <a:chExt cx="3774616" cy="9324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4617" cy="932408"/>
            </a:xfrm>
            <a:custGeom>
              <a:avLst/>
              <a:gdLst/>
              <a:ahLst/>
              <a:cxnLst/>
              <a:rect l="l" t="t" r="r" b="b"/>
              <a:pathLst>
                <a:path w="3774617" h="932408">
                  <a:moveTo>
                    <a:pt x="0" y="0"/>
                  </a:moveTo>
                  <a:lnTo>
                    <a:pt x="3774617" y="0"/>
                  </a:lnTo>
                  <a:lnTo>
                    <a:pt x="3774617" y="932408"/>
                  </a:lnTo>
                  <a:lnTo>
                    <a:pt x="0" y="932408"/>
                  </a:lnTo>
                  <a:close/>
                </a:path>
              </a:pathLst>
            </a:custGeom>
            <a:solidFill>
              <a:srgbClr val="222121"/>
            </a:solidFill>
          </p:spPr>
        </p:sp>
      </p:grpSp>
      <p:sp>
        <p:nvSpPr>
          <p:cNvPr id="4" name="Freeform 4"/>
          <p:cNvSpPr/>
          <p:nvPr/>
        </p:nvSpPr>
        <p:spPr>
          <a:xfrm rot="4695204">
            <a:off x="1175350" y="3349924"/>
            <a:ext cx="4443920" cy="7596444"/>
          </a:xfrm>
          <a:custGeom>
            <a:avLst/>
            <a:gdLst/>
            <a:ahLst/>
            <a:cxnLst/>
            <a:rect l="l" t="t" r="r" b="b"/>
            <a:pathLst>
              <a:path w="4443920" h="7596444">
                <a:moveTo>
                  <a:pt x="0" y="0"/>
                </a:moveTo>
                <a:lnTo>
                  <a:pt x="4443919" y="0"/>
                </a:lnTo>
                <a:lnTo>
                  <a:pt x="4443919" y="7596444"/>
                </a:lnTo>
                <a:lnTo>
                  <a:pt x="0" y="759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4419600" y="3868054"/>
            <a:ext cx="8839200" cy="1683451"/>
            <a:chOff x="-812800" y="-66675"/>
            <a:chExt cx="11785600" cy="2244601"/>
          </a:xfrm>
        </p:grpSpPr>
        <p:sp>
          <p:nvSpPr>
            <p:cNvPr id="6" name="TextBox 6"/>
            <p:cNvSpPr txBox="1"/>
            <p:nvPr/>
          </p:nvSpPr>
          <p:spPr>
            <a:xfrm>
              <a:off x="0" y="-66675"/>
              <a:ext cx="10972800" cy="800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77"/>
                </a:lnSpc>
                <a:spcBef>
                  <a:spcPct val="0"/>
                </a:spcBef>
              </a:pPr>
              <a:endParaRPr lang="en-US" sz="3555" u="none" dirty="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-812800" y="1525354"/>
              <a:ext cx="10972800" cy="652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85"/>
                </a:lnSpc>
              </a:pPr>
              <a:r>
                <a:rPr lang="en-US" sz="5400" dirty="0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Domain: </a:t>
              </a:r>
              <a:r>
                <a:rPr lang="en-US" sz="5400" dirty="0" smtClean="0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Finance</a:t>
              </a:r>
              <a:endParaRPr lang="en-US" sz="5400" dirty="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13313735" cy="5325494"/>
          </a:xfrm>
          <a:custGeom>
            <a:avLst/>
            <a:gdLst/>
            <a:ahLst/>
            <a:cxnLst/>
            <a:rect l="l" t="t" r="r" b="b"/>
            <a:pathLst>
              <a:path w="13313735" h="5325494">
                <a:moveTo>
                  <a:pt x="0" y="0"/>
                </a:moveTo>
                <a:lnTo>
                  <a:pt x="13313736" y="0"/>
                </a:lnTo>
                <a:lnTo>
                  <a:pt x="13313736" y="5325494"/>
                </a:lnTo>
                <a:lnTo>
                  <a:pt x="0" y="5325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92901" y="3730499"/>
            <a:ext cx="14302199" cy="2826002"/>
            <a:chOff x="0" y="0"/>
            <a:chExt cx="19069598" cy="3768003"/>
          </a:xfrm>
        </p:grpSpPr>
        <p:sp>
          <p:nvSpPr>
            <p:cNvPr id="4" name="TextBox 4"/>
            <p:cNvSpPr txBox="1"/>
            <p:nvPr/>
          </p:nvSpPr>
          <p:spPr>
            <a:xfrm>
              <a:off x="0" y="257175"/>
              <a:ext cx="19069598" cy="2418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3199"/>
                </a:lnSpc>
              </a:pPr>
              <a:r>
                <a:rPr lang="en-US" sz="13199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THIRD SECTION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909483"/>
              <a:ext cx="19069598" cy="858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86741" y="5450297"/>
            <a:ext cx="11301259" cy="4336858"/>
          </a:xfrm>
          <a:custGeom>
            <a:avLst/>
            <a:gdLst/>
            <a:ahLst/>
            <a:cxnLst/>
            <a:rect l="l" t="t" r="r" b="b"/>
            <a:pathLst>
              <a:path w="11301259" h="4336858">
                <a:moveTo>
                  <a:pt x="0" y="0"/>
                </a:moveTo>
                <a:lnTo>
                  <a:pt x="11301259" y="0"/>
                </a:lnTo>
                <a:lnTo>
                  <a:pt x="11301259" y="4336859"/>
                </a:lnTo>
                <a:lnTo>
                  <a:pt x="0" y="4336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89567" y="983273"/>
            <a:ext cx="11002303" cy="3228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36"/>
              </a:lnSpc>
              <a:spcBef>
                <a:spcPct val="0"/>
              </a:spcBef>
            </a:pPr>
            <a:r>
              <a:rPr lang="en-US" sz="5596" b="1" u="none" strike="noStrike">
                <a:solidFill>
                  <a:srgbClr val="FFA63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When the user clicks the button for third section, he will</a:t>
            </a:r>
          </a:p>
          <a:p>
            <a:pPr marL="0" lvl="0" indent="0" algn="l">
              <a:lnSpc>
                <a:spcPts val="5036"/>
              </a:lnSpc>
              <a:spcBef>
                <a:spcPct val="0"/>
              </a:spcBef>
            </a:pPr>
            <a:r>
              <a:rPr lang="en-US" sz="5596" b="1" u="none" strike="noStrike">
                <a:solidFill>
                  <a:srgbClr val="FFA63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 prompted to another webpage where he will learn about different types of scams.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8929" y="5143500"/>
            <a:ext cx="20993698" cy="3563570"/>
          </a:xfrm>
          <a:custGeom>
            <a:avLst/>
            <a:gdLst/>
            <a:ahLst/>
            <a:cxnLst/>
            <a:rect l="l" t="t" r="r" b="b"/>
            <a:pathLst>
              <a:path w="20993698" h="3563570">
                <a:moveTo>
                  <a:pt x="0" y="0"/>
                </a:moveTo>
                <a:lnTo>
                  <a:pt x="20993698" y="0"/>
                </a:lnTo>
                <a:lnTo>
                  <a:pt x="20993698" y="3563570"/>
                </a:lnTo>
                <a:lnTo>
                  <a:pt x="0" y="35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704" b="-2121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034797" y="1470410"/>
            <a:ext cx="14166358" cy="1913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9"/>
              </a:lnSpc>
            </a:pPr>
            <a:r>
              <a:rPr lang="en-US" sz="554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At the end of page, he will be able to report the type of fraud he faced to aware other people 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9810338" cy="3924135"/>
          </a:xfrm>
          <a:custGeom>
            <a:avLst/>
            <a:gdLst/>
            <a:ahLst/>
            <a:cxnLst/>
            <a:rect l="l" t="t" r="r" b="b"/>
            <a:pathLst>
              <a:path w="9810338" h="3924135">
                <a:moveTo>
                  <a:pt x="0" y="0"/>
                </a:moveTo>
                <a:lnTo>
                  <a:pt x="9810338" y="0"/>
                </a:lnTo>
                <a:lnTo>
                  <a:pt x="9810338" y="3924135"/>
                </a:lnTo>
                <a:lnTo>
                  <a:pt x="0" y="39241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247250" y="2798054"/>
            <a:ext cx="13336356" cy="3317673"/>
            <a:chOff x="0" y="0"/>
            <a:chExt cx="17781808" cy="4423563"/>
          </a:xfrm>
        </p:grpSpPr>
        <p:sp>
          <p:nvSpPr>
            <p:cNvPr id="4" name="TextBox 4"/>
            <p:cNvSpPr txBox="1"/>
            <p:nvPr/>
          </p:nvSpPr>
          <p:spPr>
            <a:xfrm>
              <a:off x="0" y="161925"/>
              <a:ext cx="17781808" cy="30743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724"/>
                </a:lnSpc>
              </a:pPr>
              <a:r>
                <a:rPr lang="en-US" sz="8724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We created a google form and asked people to fill it.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487349"/>
              <a:ext cx="17781808" cy="9362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9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68440" y="8282503"/>
            <a:ext cx="8290860" cy="97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82"/>
              </a:lnSpc>
            </a:pPr>
            <a:r>
              <a:rPr lang="en-US" sz="5701" u="sng">
                <a:solidFill>
                  <a:srgbClr val="EEA428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docs.google.com/forms/d/e/1FAIpQLSfZJgxt2jPRLGieOZb3cN5hHizyzFqMQUY83jBjEnrtKfgYtg/viewform?usp=dialog"/>
              </a:rPr>
              <a:t>Click to get to the link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8593" y="224841"/>
            <a:ext cx="18109407" cy="10062159"/>
          </a:xfrm>
          <a:custGeom>
            <a:avLst/>
            <a:gdLst/>
            <a:ahLst/>
            <a:cxnLst/>
            <a:rect l="l" t="t" r="r" b="b"/>
            <a:pathLst>
              <a:path w="18109407" h="10062159">
                <a:moveTo>
                  <a:pt x="0" y="0"/>
                </a:moveTo>
                <a:lnTo>
                  <a:pt x="18109407" y="0"/>
                </a:lnTo>
                <a:lnTo>
                  <a:pt x="18109407" y="10062159"/>
                </a:lnTo>
                <a:lnTo>
                  <a:pt x="0" y="100621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912" b="-28599"/>
            </a:stretch>
          </a:blipFill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73489" y="189476"/>
            <a:ext cx="17271450" cy="9346338"/>
          </a:xfrm>
          <a:custGeom>
            <a:avLst/>
            <a:gdLst/>
            <a:ahLst/>
            <a:cxnLst/>
            <a:rect l="l" t="t" r="r" b="b"/>
            <a:pathLst>
              <a:path w="17271450" h="9346338">
                <a:moveTo>
                  <a:pt x="0" y="0"/>
                </a:moveTo>
                <a:lnTo>
                  <a:pt x="17271450" y="0"/>
                </a:lnTo>
                <a:lnTo>
                  <a:pt x="17271450" y="9346338"/>
                </a:lnTo>
                <a:lnTo>
                  <a:pt x="0" y="93463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42" b="-41200"/>
            </a:stretch>
          </a:blipFill>
        </p:spPr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419850" cy="10287000"/>
          </a:xfrm>
          <a:prstGeom prst="rect">
            <a:avLst/>
          </a:prstGeom>
          <a:solidFill>
            <a:srgbClr val="4E4D4D"/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0782300" cy="8229600"/>
            <a:chOff x="0" y="0"/>
            <a:chExt cx="1064919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64919" cy="812800"/>
            </a:xfrm>
            <a:custGeom>
              <a:avLst/>
              <a:gdLst/>
              <a:ahLst/>
              <a:cxnLst/>
              <a:rect l="l" t="t" r="r" b="b"/>
              <a:pathLst>
                <a:path w="1064919" h="812800">
                  <a:moveTo>
                    <a:pt x="0" y="0"/>
                  </a:moveTo>
                  <a:lnTo>
                    <a:pt x="1064919" y="0"/>
                  </a:lnTo>
                  <a:lnTo>
                    <a:pt x="1064919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1753" r="-1753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3075247" y="1263014"/>
            <a:ext cx="3841153" cy="7618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79"/>
              </a:lnSpc>
            </a:pPr>
            <a:r>
              <a:rPr lang="en-US" sz="7199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Awaring the user about different types of scams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0652722" cy="8229600"/>
            <a:chOff x="0" y="0"/>
            <a:chExt cx="1052121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52121" cy="812800"/>
            </a:xfrm>
            <a:custGeom>
              <a:avLst/>
              <a:gdLst/>
              <a:ahLst/>
              <a:cxnLst/>
              <a:rect l="l" t="t" r="r" b="b"/>
              <a:pathLst>
                <a:path w="1052121" h="812800">
                  <a:moveTo>
                    <a:pt x="0" y="0"/>
                  </a:moveTo>
                  <a:lnTo>
                    <a:pt x="1052121" y="0"/>
                  </a:lnTo>
                  <a:lnTo>
                    <a:pt x="1052121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t="-1502" b="-1502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2788936" y="1485900"/>
            <a:ext cx="4470364" cy="7315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9600"/>
              </a:lnSpc>
            </a:pPr>
            <a:r>
              <a:rPr lang="en-US" sz="800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Asking user which type of scam he faced</a:t>
            </a:r>
          </a:p>
        </p:txBody>
      </p:sp>
      <p:sp>
        <p:nvSpPr>
          <p:cNvPr id="5" name="AutoShape 5"/>
          <p:cNvSpPr/>
          <p:nvPr/>
        </p:nvSpPr>
        <p:spPr>
          <a:xfrm>
            <a:off x="12788936" y="1038225"/>
            <a:ext cx="4470364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13313735" cy="5325494"/>
          </a:xfrm>
          <a:custGeom>
            <a:avLst/>
            <a:gdLst/>
            <a:ahLst/>
            <a:cxnLst/>
            <a:rect l="l" t="t" r="r" b="b"/>
            <a:pathLst>
              <a:path w="13313735" h="5325494">
                <a:moveTo>
                  <a:pt x="0" y="0"/>
                </a:moveTo>
                <a:lnTo>
                  <a:pt x="13313736" y="0"/>
                </a:lnTo>
                <a:lnTo>
                  <a:pt x="13313736" y="5325494"/>
                </a:lnTo>
                <a:lnTo>
                  <a:pt x="0" y="5325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92901" y="3476216"/>
            <a:ext cx="14302199" cy="3334568"/>
            <a:chOff x="0" y="0"/>
            <a:chExt cx="19069598" cy="4446091"/>
          </a:xfrm>
        </p:grpSpPr>
        <p:sp>
          <p:nvSpPr>
            <p:cNvPr id="4" name="TextBox 4"/>
            <p:cNvSpPr txBox="1"/>
            <p:nvPr/>
          </p:nvSpPr>
          <p:spPr>
            <a:xfrm>
              <a:off x="0" y="161925"/>
              <a:ext cx="19069598" cy="31920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034"/>
                </a:lnSpc>
              </a:pPr>
              <a:r>
                <a:rPr lang="en-US" sz="9034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The most common scam faced in Pakistan was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587571"/>
              <a:ext cx="19069598" cy="858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782340"/>
            <a:ext cx="18288000" cy="7504660"/>
            <a:chOff x="0" y="0"/>
            <a:chExt cx="2242207" cy="920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42207" cy="920112"/>
            </a:xfrm>
            <a:custGeom>
              <a:avLst/>
              <a:gdLst/>
              <a:ahLst/>
              <a:cxnLst/>
              <a:rect l="l" t="t" r="r" b="b"/>
              <a:pathLst>
                <a:path w="2242207" h="920112">
                  <a:moveTo>
                    <a:pt x="0" y="0"/>
                  </a:moveTo>
                  <a:lnTo>
                    <a:pt x="2242207" y="0"/>
                  </a:lnTo>
                  <a:lnTo>
                    <a:pt x="2242207" y="920112"/>
                  </a:lnTo>
                  <a:lnTo>
                    <a:pt x="0" y="920112"/>
                  </a:lnTo>
                  <a:close/>
                </a:path>
              </a:pathLst>
            </a:custGeom>
            <a:blipFill>
              <a:blip r:embed="rId2"/>
              <a:stretch>
                <a:fillRect t="-1479" b="-1479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2198817" y="462745"/>
            <a:ext cx="12295363" cy="2084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232"/>
              </a:lnSpc>
            </a:pPr>
            <a:r>
              <a:rPr lang="en-US" sz="6860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Lottery/Prize scam and Phishing scam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13313735" cy="5325494"/>
          </a:xfrm>
          <a:custGeom>
            <a:avLst/>
            <a:gdLst/>
            <a:ahLst/>
            <a:cxnLst/>
            <a:rect l="l" t="t" r="r" b="b"/>
            <a:pathLst>
              <a:path w="13313735" h="5325494">
                <a:moveTo>
                  <a:pt x="0" y="0"/>
                </a:moveTo>
                <a:lnTo>
                  <a:pt x="13313736" y="0"/>
                </a:lnTo>
                <a:lnTo>
                  <a:pt x="13313736" y="5325494"/>
                </a:lnTo>
                <a:lnTo>
                  <a:pt x="0" y="5325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010299" y="4198202"/>
            <a:ext cx="12496900" cy="228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792"/>
              </a:lnSpc>
            </a:pPr>
            <a:r>
              <a:rPr lang="en-US" sz="8792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DEVELOPING A WEBSITE FOR FINANCIAL AWARENESS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13313735" cy="5325494"/>
          </a:xfrm>
          <a:custGeom>
            <a:avLst/>
            <a:gdLst/>
            <a:ahLst/>
            <a:cxnLst/>
            <a:rect l="l" t="t" r="r" b="b"/>
            <a:pathLst>
              <a:path w="13313735" h="5325494">
                <a:moveTo>
                  <a:pt x="0" y="0"/>
                </a:moveTo>
                <a:lnTo>
                  <a:pt x="13313736" y="0"/>
                </a:lnTo>
                <a:lnTo>
                  <a:pt x="13313736" y="5325494"/>
                </a:lnTo>
                <a:lnTo>
                  <a:pt x="0" y="5325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92901" y="3476216"/>
            <a:ext cx="14302199" cy="3334568"/>
            <a:chOff x="0" y="0"/>
            <a:chExt cx="19069598" cy="4446091"/>
          </a:xfrm>
        </p:grpSpPr>
        <p:sp>
          <p:nvSpPr>
            <p:cNvPr id="4" name="TextBox 4"/>
            <p:cNvSpPr txBox="1"/>
            <p:nvPr/>
          </p:nvSpPr>
          <p:spPr>
            <a:xfrm>
              <a:off x="0" y="161925"/>
              <a:ext cx="19069598" cy="31920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034"/>
                </a:lnSpc>
              </a:pPr>
              <a:r>
                <a:rPr lang="en-US" sz="9034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FUTURE IMPLEMENTATION FOR THIS SECTION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587571"/>
              <a:ext cx="19069598" cy="858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7046" y="436025"/>
            <a:ext cx="17682656" cy="8822275"/>
            <a:chOff x="0" y="0"/>
            <a:chExt cx="23576875" cy="11763034"/>
          </a:xfrm>
        </p:grpSpPr>
        <p:sp>
          <p:nvSpPr>
            <p:cNvPr id="3" name="TextBox 3"/>
            <p:cNvSpPr txBox="1"/>
            <p:nvPr/>
          </p:nvSpPr>
          <p:spPr>
            <a:xfrm>
              <a:off x="0" y="76200"/>
              <a:ext cx="23576875" cy="5961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720"/>
                </a:lnSpc>
              </a:pPr>
              <a:r>
                <a:rPr lang="en-US" sz="7927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A person fills out the form → the data is sent to a server → the server saves the data in the database</a:t>
              </a:r>
            </a:p>
            <a:p>
              <a:pPr marL="0" lvl="0" indent="0" algn="l">
                <a:lnSpc>
                  <a:spcPts val="8720"/>
                </a:lnSpc>
              </a:pPr>
              <a:r>
                <a:rPr lang="en-US" sz="7927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Future Integration: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8597157"/>
              <a:ext cx="23576875" cy="31658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85542" lvl="1" indent="-292771" algn="l">
                <a:lnSpc>
                  <a:spcPts val="3796"/>
                </a:lnSpc>
                <a:buFont typeface="Arial"/>
                <a:buChar char="•"/>
              </a:pPr>
              <a:r>
                <a:rPr lang="en-US" sz="2712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The form will collect reports submitted by user.</a:t>
              </a:r>
            </a:p>
            <a:p>
              <a:pPr marL="585542" lvl="1" indent="-292771" algn="l">
                <a:lnSpc>
                  <a:spcPts val="3796"/>
                </a:lnSpc>
                <a:buFont typeface="Arial"/>
                <a:buChar char="•"/>
              </a:pPr>
              <a:r>
                <a:rPr lang="en-US" sz="2712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The database will store all that information securely.</a:t>
              </a:r>
            </a:p>
            <a:p>
              <a:pPr marL="585542" lvl="1" indent="-292771" algn="l">
                <a:lnSpc>
                  <a:spcPts val="3796"/>
                </a:lnSpc>
                <a:buFont typeface="Arial"/>
                <a:buChar char="•"/>
              </a:pPr>
              <a:r>
                <a:rPr lang="en-US" sz="2712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Automation: Forms and databases will connect automatically.</a:t>
              </a:r>
            </a:p>
            <a:p>
              <a:pPr marL="585542" lvl="1" indent="-292771" algn="l">
                <a:lnSpc>
                  <a:spcPts val="3796"/>
                </a:lnSpc>
                <a:buFont typeface="Arial"/>
                <a:buChar char="•"/>
              </a:pPr>
              <a:r>
                <a:rPr lang="en-US" sz="2712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Real-Time Updates: Information will be instantly saved and used.</a:t>
              </a:r>
            </a:p>
            <a:p>
              <a:pPr marL="585542" lvl="1" indent="-292771" algn="l">
                <a:lnSpc>
                  <a:spcPts val="3796"/>
                </a:lnSpc>
                <a:buFont typeface="Arial"/>
                <a:buChar char="•"/>
              </a:pPr>
              <a:r>
                <a:rPr lang="en-US" sz="2712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Smarter Systems: We can use the data quickly for reports, emails, and more!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848052"/>
              <a:ext cx="23576875" cy="9957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88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13313735" cy="5325494"/>
          </a:xfrm>
          <a:custGeom>
            <a:avLst/>
            <a:gdLst/>
            <a:ahLst/>
            <a:cxnLst/>
            <a:rect l="l" t="t" r="r" b="b"/>
            <a:pathLst>
              <a:path w="13313735" h="5325494">
                <a:moveTo>
                  <a:pt x="0" y="0"/>
                </a:moveTo>
                <a:lnTo>
                  <a:pt x="13313736" y="0"/>
                </a:lnTo>
                <a:lnTo>
                  <a:pt x="13313736" y="5325494"/>
                </a:lnTo>
                <a:lnTo>
                  <a:pt x="0" y="5325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92901" y="3730499"/>
            <a:ext cx="14302199" cy="2826002"/>
            <a:chOff x="0" y="0"/>
            <a:chExt cx="19069598" cy="3768003"/>
          </a:xfrm>
        </p:grpSpPr>
        <p:sp>
          <p:nvSpPr>
            <p:cNvPr id="4" name="TextBox 4"/>
            <p:cNvSpPr txBox="1"/>
            <p:nvPr/>
          </p:nvSpPr>
          <p:spPr>
            <a:xfrm>
              <a:off x="0" y="257175"/>
              <a:ext cx="19069598" cy="2418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3199"/>
                </a:lnSpc>
              </a:pPr>
              <a:r>
                <a:rPr lang="en-US" sz="13199" b="1">
                  <a:solidFill>
                    <a:srgbClr val="FFA63C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Any Questions?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909483"/>
              <a:ext cx="19069598" cy="858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13313735" cy="5325494"/>
          </a:xfrm>
          <a:custGeom>
            <a:avLst/>
            <a:gdLst/>
            <a:ahLst/>
            <a:cxnLst/>
            <a:rect l="l" t="t" r="r" b="b"/>
            <a:pathLst>
              <a:path w="13313735" h="5325494">
                <a:moveTo>
                  <a:pt x="0" y="0"/>
                </a:moveTo>
                <a:lnTo>
                  <a:pt x="13313736" y="0"/>
                </a:lnTo>
                <a:lnTo>
                  <a:pt x="13313736" y="5325494"/>
                </a:lnTo>
                <a:lnTo>
                  <a:pt x="0" y="5325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92901" y="3262074"/>
            <a:ext cx="14302199" cy="4497640"/>
            <a:chOff x="0" y="0"/>
            <a:chExt cx="19069598" cy="5996853"/>
          </a:xfrm>
        </p:grpSpPr>
        <p:sp>
          <p:nvSpPr>
            <p:cNvPr id="4" name="TextBox 4"/>
            <p:cNvSpPr txBox="1"/>
            <p:nvPr/>
          </p:nvSpPr>
          <p:spPr>
            <a:xfrm>
              <a:off x="0" y="257175"/>
              <a:ext cx="19069598" cy="46475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3199"/>
                </a:lnSpc>
              </a:pPr>
              <a:r>
                <a:rPr lang="en-US" sz="13199">
                  <a:solidFill>
                    <a:srgbClr val="FFA63C"/>
                  </a:solidFill>
                  <a:latin typeface="Anton"/>
                  <a:ea typeface="Anton"/>
                  <a:cs typeface="Anton"/>
                  <a:sym typeface="Anton"/>
                </a:rPr>
                <a:t>FEATURES OF THIS WEBSITE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138333"/>
              <a:ext cx="19069598" cy="858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94975" y="787871"/>
            <a:ext cx="7683500" cy="8711258"/>
            <a:chOff x="0" y="0"/>
            <a:chExt cx="829998" cy="9410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29998" cy="941020"/>
            </a:xfrm>
            <a:custGeom>
              <a:avLst/>
              <a:gdLst/>
              <a:ahLst/>
              <a:cxnLst/>
              <a:rect l="l" t="t" r="r" b="b"/>
              <a:pathLst>
                <a:path w="829998" h="941020">
                  <a:moveTo>
                    <a:pt x="0" y="0"/>
                  </a:moveTo>
                  <a:lnTo>
                    <a:pt x="829998" y="0"/>
                  </a:lnTo>
                  <a:lnTo>
                    <a:pt x="829998" y="941020"/>
                  </a:lnTo>
                  <a:lnTo>
                    <a:pt x="0" y="941020"/>
                  </a:lnTo>
                  <a:close/>
                </a:path>
              </a:pathLst>
            </a:custGeom>
            <a:blipFill>
              <a:blip r:embed="rId2"/>
              <a:stretch>
                <a:fillRect l="-25584" r="-25584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346200" y="2080361"/>
            <a:ext cx="7835900" cy="4049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69"/>
              </a:lnSpc>
            </a:pPr>
            <a:r>
              <a:rPr lang="en-US" sz="6566" u="none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A section prompting the user to learn about the  problems faced due to lack of financial literacy</a:t>
            </a:r>
          </a:p>
        </p:txBody>
      </p:sp>
      <p:sp>
        <p:nvSpPr>
          <p:cNvPr id="5" name="AutoShape 5"/>
          <p:cNvSpPr/>
          <p:nvPr/>
        </p:nvSpPr>
        <p:spPr>
          <a:xfrm>
            <a:off x="10594975" y="44"/>
            <a:ext cx="19050" cy="10287000"/>
          </a:xfrm>
          <a:prstGeom prst="line">
            <a:avLst/>
          </a:prstGeom>
          <a:ln w="47625" cap="flat">
            <a:solidFill>
              <a:srgbClr val="4E4D4D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94975" y="787871"/>
            <a:ext cx="7683500" cy="8711258"/>
            <a:chOff x="0" y="0"/>
            <a:chExt cx="829998" cy="9410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29998" cy="941020"/>
            </a:xfrm>
            <a:custGeom>
              <a:avLst/>
              <a:gdLst/>
              <a:ahLst/>
              <a:cxnLst/>
              <a:rect l="l" t="t" r="r" b="b"/>
              <a:pathLst>
                <a:path w="829998" h="941020">
                  <a:moveTo>
                    <a:pt x="0" y="0"/>
                  </a:moveTo>
                  <a:lnTo>
                    <a:pt x="829998" y="0"/>
                  </a:lnTo>
                  <a:lnTo>
                    <a:pt x="829998" y="941020"/>
                  </a:lnTo>
                  <a:lnTo>
                    <a:pt x="0" y="941020"/>
                  </a:lnTo>
                  <a:close/>
                </a:path>
              </a:pathLst>
            </a:custGeom>
            <a:blipFill>
              <a:blip r:embed="rId2"/>
              <a:stretch>
                <a:fillRect l="-8428" r="-8428"/>
              </a:stretch>
            </a:blipFill>
          </p:spPr>
        </p:sp>
      </p:grpSp>
      <p:sp>
        <p:nvSpPr>
          <p:cNvPr id="4" name="AutoShape 4"/>
          <p:cNvSpPr/>
          <p:nvPr/>
        </p:nvSpPr>
        <p:spPr>
          <a:xfrm>
            <a:off x="10594975" y="44"/>
            <a:ext cx="19050" cy="10287000"/>
          </a:xfrm>
          <a:prstGeom prst="line">
            <a:avLst/>
          </a:prstGeom>
          <a:ln w="47625" cap="flat">
            <a:solidFill>
              <a:srgbClr val="4E4D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686357" y="3098387"/>
            <a:ext cx="8698985" cy="4560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38"/>
              </a:lnSpc>
            </a:pPr>
            <a:r>
              <a:rPr lang="en-US" sz="9214" u="none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A section having personalized budget tracker for the user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36253" y="1028700"/>
            <a:ext cx="11451747" cy="8470429"/>
            <a:chOff x="0" y="0"/>
            <a:chExt cx="1237057" cy="915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7057" cy="915005"/>
            </a:xfrm>
            <a:custGeom>
              <a:avLst/>
              <a:gdLst/>
              <a:ahLst/>
              <a:cxnLst/>
              <a:rect l="l" t="t" r="r" b="b"/>
              <a:pathLst>
                <a:path w="1237057" h="915005">
                  <a:moveTo>
                    <a:pt x="0" y="0"/>
                  </a:moveTo>
                  <a:lnTo>
                    <a:pt x="1237057" y="0"/>
                  </a:lnTo>
                  <a:lnTo>
                    <a:pt x="1237057" y="915005"/>
                  </a:lnTo>
                  <a:lnTo>
                    <a:pt x="0" y="915005"/>
                  </a:lnTo>
                  <a:close/>
                </a:path>
              </a:pathLst>
            </a:custGeom>
            <a:blipFill>
              <a:blip r:embed="rId2"/>
              <a:stretch>
                <a:fillRect l="-2392" r="-2392"/>
              </a:stretch>
            </a:blipFill>
          </p:spPr>
        </p:sp>
      </p:grpSp>
      <p:sp>
        <p:nvSpPr>
          <p:cNvPr id="4" name="AutoShape 4"/>
          <p:cNvSpPr/>
          <p:nvPr/>
        </p:nvSpPr>
        <p:spPr>
          <a:xfrm flipH="1" flipV="1">
            <a:off x="3944354" y="0"/>
            <a:ext cx="6650621" cy="44"/>
          </a:xfrm>
          <a:prstGeom prst="line">
            <a:avLst/>
          </a:prstGeom>
          <a:ln w="47625" cap="flat">
            <a:solidFill>
              <a:srgbClr val="4E4D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536960" y="1840528"/>
            <a:ext cx="5759834" cy="6805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38"/>
              </a:lnSpc>
            </a:pPr>
            <a:r>
              <a:rPr lang="en-US" sz="9214" u="none">
                <a:solidFill>
                  <a:srgbClr val="FFA63C"/>
                </a:solidFill>
                <a:latin typeface="Anton"/>
                <a:ea typeface="Anton"/>
                <a:cs typeface="Anton"/>
                <a:sym typeface="Anton"/>
              </a:rPr>
              <a:t>A section for user to learn about different types of fraud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7132" y="2623628"/>
            <a:ext cx="13313735" cy="5325494"/>
          </a:xfrm>
          <a:custGeom>
            <a:avLst/>
            <a:gdLst/>
            <a:ahLst/>
            <a:cxnLst/>
            <a:rect l="l" t="t" r="r" b="b"/>
            <a:pathLst>
              <a:path w="13313735" h="5325494">
                <a:moveTo>
                  <a:pt x="0" y="0"/>
                </a:moveTo>
                <a:lnTo>
                  <a:pt x="13313736" y="0"/>
                </a:lnTo>
                <a:lnTo>
                  <a:pt x="13313736" y="5325494"/>
                </a:lnTo>
                <a:lnTo>
                  <a:pt x="0" y="5325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92901" y="3730499"/>
            <a:ext cx="14302199" cy="2826002"/>
            <a:chOff x="0" y="0"/>
            <a:chExt cx="19069598" cy="3768003"/>
          </a:xfrm>
        </p:grpSpPr>
        <p:sp>
          <p:nvSpPr>
            <p:cNvPr id="4" name="TextBox 4"/>
            <p:cNvSpPr txBox="1"/>
            <p:nvPr/>
          </p:nvSpPr>
          <p:spPr>
            <a:xfrm>
              <a:off x="0" y="257175"/>
              <a:ext cx="19069598" cy="2418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3199"/>
                </a:lnSpc>
              </a:pPr>
              <a:r>
                <a:rPr lang="en-US" sz="13199">
                  <a:solidFill>
                    <a:srgbClr val="EEA428"/>
                  </a:solidFill>
                  <a:latin typeface="Anton"/>
                  <a:ea typeface="Anton"/>
                  <a:cs typeface="Anton"/>
                  <a:sym typeface="Anton"/>
                </a:rPr>
                <a:t>FIRST SECTION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909483"/>
              <a:ext cx="19069598" cy="858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55972" y="-1620225"/>
            <a:ext cx="11306481" cy="12544227"/>
            <a:chOff x="0" y="0"/>
            <a:chExt cx="5510530" cy="6113780"/>
          </a:xfrm>
        </p:grpSpPr>
        <p:sp>
          <p:nvSpPr>
            <p:cNvPr id="3" name="Freeform 3"/>
            <p:cNvSpPr/>
            <p:nvPr/>
          </p:nvSpPr>
          <p:spPr>
            <a:xfrm>
              <a:off x="45720" y="49530"/>
              <a:ext cx="5420360" cy="6014720"/>
            </a:xfrm>
            <a:custGeom>
              <a:avLst/>
              <a:gdLst/>
              <a:ahLst/>
              <a:cxnLst/>
              <a:rect l="l" t="t" r="r" b="b"/>
              <a:pathLst>
                <a:path w="5420360" h="6014720">
                  <a:moveTo>
                    <a:pt x="5148580" y="3408680"/>
                  </a:moveTo>
                  <a:lnTo>
                    <a:pt x="5149850" y="3406140"/>
                  </a:lnTo>
                  <a:cubicBezTo>
                    <a:pt x="5322570" y="3082290"/>
                    <a:pt x="5420360" y="2711450"/>
                    <a:pt x="5420360" y="2319020"/>
                  </a:cubicBezTo>
                  <a:cubicBezTo>
                    <a:pt x="5420360" y="1038860"/>
                    <a:pt x="4381500" y="0"/>
                    <a:pt x="3101340" y="0"/>
                  </a:cubicBezTo>
                  <a:cubicBezTo>
                    <a:pt x="2259330" y="0"/>
                    <a:pt x="1521460" y="449580"/>
                    <a:pt x="1115060" y="1121410"/>
                  </a:cubicBezTo>
                  <a:cubicBezTo>
                    <a:pt x="1094740" y="1155700"/>
                    <a:pt x="1075690" y="1188720"/>
                    <a:pt x="1056640" y="1224280"/>
                  </a:cubicBezTo>
                  <a:lnTo>
                    <a:pt x="328930" y="2503170"/>
                  </a:lnTo>
                  <a:cubicBezTo>
                    <a:pt x="308610" y="2536190"/>
                    <a:pt x="290830" y="2569210"/>
                    <a:pt x="271780" y="2603500"/>
                  </a:cubicBezTo>
                  <a:lnTo>
                    <a:pt x="271780" y="2604770"/>
                  </a:lnTo>
                  <a:cubicBezTo>
                    <a:pt x="97790" y="2929890"/>
                    <a:pt x="0" y="3300730"/>
                    <a:pt x="0" y="3695700"/>
                  </a:cubicBezTo>
                  <a:cubicBezTo>
                    <a:pt x="0" y="4975860"/>
                    <a:pt x="1038860" y="6014720"/>
                    <a:pt x="2319020" y="6014720"/>
                  </a:cubicBezTo>
                  <a:cubicBezTo>
                    <a:pt x="3243580" y="6014720"/>
                    <a:pt x="4042410" y="5472430"/>
                    <a:pt x="4414520" y="4688840"/>
                  </a:cubicBezTo>
                  <a:lnTo>
                    <a:pt x="5077460" y="3533140"/>
                  </a:lnTo>
                  <a:cubicBezTo>
                    <a:pt x="5101590" y="3492500"/>
                    <a:pt x="5125720" y="3450590"/>
                    <a:pt x="5148580" y="3408680"/>
                  </a:cubicBezTo>
                  <a:close/>
                </a:path>
              </a:pathLst>
            </a:custGeom>
            <a:blipFill>
              <a:blip r:embed="rId2"/>
              <a:stretch>
                <a:fillRect l="-33223" r="-3322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2358516"/>
            <a:ext cx="7253504" cy="5912895"/>
            <a:chOff x="0" y="0"/>
            <a:chExt cx="9671339" cy="7883860"/>
          </a:xfrm>
        </p:grpSpPr>
        <p:sp>
          <p:nvSpPr>
            <p:cNvPr id="5" name="TextBox 5"/>
            <p:cNvSpPr txBox="1"/>
            <p:nvPr/>
          </p:nvSpPr>
          <p:spPr>
            <a:xfrm>
              <a:off x="0" y="47625"/>
              <a:ext cx="9671339" cy="6872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839"/>
                </a:lnSpc>
              </a:pPr>
              <a:r>
                <a:rPr lang="en-US" sz="5308" b="1" u="none">
                  <a:solidFill>
                    <a:srgbClr val="FFA63C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When the user clicks the button for first section, he will</a:t>
              </a:r>
            </a:p>
            <a:p>
              <a:pPr marL="0" lvl="0" indent="0" algn="l">
                <a:lnSpc>
                  <a:spcPts val="5839"/>
                </a:lnSpc>
              </a:pPr>
              <a:r>
                <a:rPr lang="en-US" sz="5308" b="1" u="none">
                  <a:solidFill>
                    <a:srgbClr val="FFA63C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be able to learn about the problems faced due to lack of</a:t>
              </a:r>
            </a:p>
            <a:p>
              <a:pPr marL="0" lvl="0" indent="0" algn="l">
                <a:lnSpc>
                  <a:spcPts val="5839"/>
                </a:lnSpc>
              </a:pPr>
              <a:r>
                <a:rPr lang="en-US" sz="5308" b="1" u="none">
                  <a:solidFill>
                    <a:srgbClr val="FFA63C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financial literacy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345381"/>
              <a:ext cx="9601052" cy="5384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7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139238" y="4652327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028700" y="8204736"/>
            <a:ext cx="443315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A63C"/>
                </a:solidFill>
                <a:latin typeface="Canva Sans"/>
                <a:ea typeface="Canva Sans"/>
                <a:cs typeface="Canva Sans"/>
                <a:sym typeface="Canva Sans"/>
              </a:rPr>
              <a:t>(recall of phase 1)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592</Words>
  <Application>Microsoft Office PowerPoint</Application>
  <PresentationFormat>Custom</PresentationFormat>
  <Paragraphs>56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Calibri</vt:lpstr>
      <vt:lpstr>Arial</vt:lpstr>
      <vt:lpstr>Anton</vt:lpstr>
      <vt:lpstr>Canva Sans Bold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Phase_2_Presentation</dc:title>
  <cp:lastModifiedBy>Sajjad</cp:lastModifiedBy>
  <cp:revision>3</cp:revision>
  <dcterms:created xsi:type="dcterms:W3CDTF">2006-08-16T00:00:00Z</dcterms:created>
  <dcterms:modified xsi:type="dcterms:W3CDTF">2025-06-17T12:47:27Z</dcterms:modified>
  <dc:identifier>DAGZQDLbSyc</dc:identifier>
</cp:coreProperties>
</file>

<file path=docProps/thumbnail.jpeg>
</file>